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8" r:id="rId3"/>
    <p:sldId id="287" r:id="rId4"/>
    <p:sldId id="283" r:id="rId5"/>
    <p:sldId id="294" r:id="rId6"/>
    <p:sldId id="295" r:id="rId7"/>
    <p:sldId id="293" r:id="rId8"/>
    <p:sldId id="299" r:id="rId9"/>
    <p:sldId id="300" r:id="rId10"/>
    <p:sldId id="302" r:id="rId11"/>
    <p:sldId id="286" r:id="rId12"/>
    <p:sldId id="266" r:id="rId13"/>
    <p:sldId id="285" r:id="rId14"/>
    <p:sldId id="269" r:id="rId15"/>
    <p:sldId id="271" r:id="rId16"/>
    <p:sldId id="304" r:id="rId17"/>
    <p:sldId id="306" r:id="rId18"/>
    <p:sldId id="307" r:id="rId19"/>
    <p:sldId id="274" r:id="rId20"/>
    <p:sldId id="296" r:id="rId21"/>
    <p:sldId id="291" r:id="rId22"/>
    <p:sldId id="297" r:id="rId23"/>
    <p:sldId id="303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278" r:id="rId33"/>
    <p:sldId id="279" r:id="rId34"/>
    <p:sldId id="280" r:id="rId35"/>
    <p:sldId id="292" r:id="rId36"/>
    <p:sldId id="28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6770" autoAdjust="0"/>
  </p:normalViewPr>
  <p:slideViewPr>
    <p:cSldViewPr>
      <p:cViewPr varScale="1">
        <p:scale>
          <a:sx n="59" d="100"/>
          <a:sy n="59" d="100"/>
        </p:scale>
        <p:origin x="165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9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56732-17B0-0D8B-84B7-62D1BB42F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4E2E5-B9BE-A5CC-C4D5-09F57C16E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13BAF2-A8D3-5146-5E26-ABEF48C3D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8DD03-54CD-349D-6FB4-28EA3A5CD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2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D385F-8930-DFDF-CB09-461775EDD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BF81D-1DAB-54DE-51A4-A703A860B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4723C-E600-49D6-3706-30BE653E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F98E-3BE2-74E0-0805-DA56111DE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0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B27D4-FD56-AD34-C5DF-E9D11F0A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92E06-488B-A53B-20F2-4F52ED01F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95069-668C-AC32-2BFF-12C804797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E2FB0-78B0-30A7-6535-BE7878872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8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1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6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3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2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6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2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4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64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4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9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65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2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62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65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57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66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2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3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63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I.2024.3523571" TargetMode="External"/><Relationship Id="rId2" Type="http://schemas.openxmlformats.org/officeDocument/2006/relationships/hyperlink" Target="https://doi.org/10.1109/ACCESS.2024.3370440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resourpol.2023.103602" TargetMode="External"/><Relationship Id="rId2" Type="http://schemas.openxmlformats.org/officeDocument/2006/relationships/hyperlink" Target="https://doi.org/10.1109/ACCESS.2024.3417449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56892/bima.v8i4.1148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24.3525128" TargetMode="External"/><Relationship Id="rId2" Type="http://schemas.openxmlformats.org/officeDocument/2006/relationships/hyperlink" Target="https://doi.org/10.1109/ACCESS.2023.3243232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09/ACCESS.2023.3301576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22.3152694" TargetMode="External"/><Relationship Id="rId2" Type="http://schemas.openxmlformats.org/officeDocument/2006/relationships/hyperlink" Target="https://doi.org/10.1109/ACCESS.2023.3288486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Rectangle 1"/>
          <p:cNvSpPr>
            <a:spLocks noChangeArrowheads="1"/>
          </p:cNvSpPr>
          <p:nvPr/>
        </p:nvSpPr>
        <p:spPr bwMode="auto">
          <a:xfrm>
            <a:off x="107504" y="215418"/>
            <a:ext cx="9289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           SREENIVASA INSTITUTE OF TECHNOLOGY AND MANAGEMENT STUDIES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itchFamily="18" charset="0"/>
              </a:rPr>
              <a:t>(Autonomous-NBA Accrediated)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87" name="Rectangle 2"/>
          <p:cNvSpPr>
            <a:spLocks noChangeArrowheads="1"/>
          </p:cNvSpPr>
          <p:nvPr/>
        </p:nvSpPr>
        <p:spPr bwMode="auto">
          <a:xfrm>
            <a:off x="1475656" y="841143"/>
            <a:ext cx="64087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DEPARTMENT OF </a:t>
            </a:r>
            <a:r>
              <a:rPr lang="en-US" sz="1400" b="1" dirty="0"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COMPUTER SCIENCE AND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 ENGINEERING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itchFamily="18" charset="0"/>
              </a:rPr>
              <a:t>(2024-2025)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2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28" y="184640"/>
            <a:ext cx="936104" cy="1179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19430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667788"/>
              </p:ext>
            </p:extLst>
          </p:nvPr>
        </p:nvGraphicFramePr>
        <p:xfrm>
          <a:off x="3200400" y="3300100"/>
          <a:ext cx="3352800" cy="1048128"/>
        </p:xfrm>
        <a:graphic>
          <a:graphicData uri="http://schemas.openxmlformats.org/drawingml/2006/table">
            <a:tbl>
              <a:tblPr/>
              <a:tblGrid>
                <a:gridCol w="1705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0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A Geethika  </a:t>
                      </a:r>
                      <a:endParaRPr lang="en-US" sz="12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21751A0502</a:t>
                      </a:r>
                      <a:r>
                        <a:rPr lang="en-US" sz="1400" b="1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  <a:endParaRPr lang="en-US" sz="12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G Ramya</a:t>
                      </a:r>
                      <a:endParaRPr lang="en-US" sz="12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21751A0559</a:t>
                      </a:r>
                      <a:endParaRPr lang="en-US" sz="12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0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G Divyanjali</a:t>
                      </a:r>
                      <a:endParaRPr lang="en-US" sz="12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21751A0558</a:t>
                      </a:r>
                      <a:endParaRPr lang="en-US" sz="12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0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 Preethi</a:t>
                      </a:r>
                      <a:endParaRPr lang="en-US" sz="12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21751A0531</a:t>
                      </a:r>
                      <a:endParaRPr lang="en-US" sz="12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8588" name="Rectangle 3"/>
          <p:cNvSpPr>
            <a:spLocks noChangeArrowheads="1"/>
          </p:cNvSpPr>
          <p:nvPr/>
        </p:nvSpPr>
        <p:spPr bwMode="auto">
          <a:xfrm>
            <a:off x="107504" y="1446381"/>
            <a:ext cx="885698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 FINAL YEAR PROJECT PRESENTATION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APPROACH FOR CRUDE OIL PRICE PREDICTION USING PROPHET AND GRU </a:t>
            </a:r>
            <a:r>
              <a:rPr kumimoji="0" lang="en-US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89" name="Rectangle 4"/>
          <p:cNvSpPr>
            <a:spLocks noChangeArrowheads="1"/>
          </p:cNvSpPr>
          <p:nvPr/>
        </p:nvSpPr>
        <p:spPr bwMode="auto">
          <a:xfrm>
            <a:off x="3923929" y="2799036"/>
            <a:ext cx="151216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8590" name="Text Placeholder 16"/>
          <p:cNvSpPr>
            <a:spLocks noGrp="1"/>
          </p:cNvSpPr>
          <p:nvPr>
            <p:ph type="body" idx="1"/>
          </p:nvPr>
        </p:nvSpPr>
        <p:spPr>
          <a:xfrm>
            <a:off x="914400" y="4509120"/>
            <a:ext cx="7772400" cy="2016224"/>
          </a:xfrm>
        </p:spPr>
        <p:txBody>
          <a:bodyPr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Under the Guidance of</a:t>
            </a:r>
          </a:p>
          <a:p>
            <a:pPr algn="ctr"/>
            <a:endParaRPr lang="en-US" sz="1400" b="1" dirty="0">
              <a:solidFill>
                <a:schemeClr val="tx1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ctr"/>
            <a:r>
              <a:rPr lang="en-US" sz="1600" b="1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Mrs. ARCHANA S, M.Tech., (Ph.D).,</a:t>
            </a:r>
            <a:endParaRPr lang="en-US" sz="1600" b="1" dirty="0">
              <a:solidFill>
                <a:schemeClr val="tx1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Assistant Professor, 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Department of  Computer Science and Engineering,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Sreenivasa Institute of Technology and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Management Studies, Chittoor, A.P.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9C164-9B08-EA99-87ED-666C28E7C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8A78-67AA-5DCB-4CE0-341C969C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92FE46-1AEB-0536-FEC2-CB77F02C5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053905"/>
              </p:ext>
            </p:extLst>
          </p:nvPr>
        </p:nvGraphicFramePr>
        <p:xfrm>
          <a:off x="611560" y="1556792"/>
          <a:ext cx="8075240" cy="47695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820">
                  <a:extLst>
                    <a:ext uri="{9D8B030D-6E8A-4147-A177-3AD203B41FA5}">
                      <a16:colId xmlns:a16="http://schemas.microsoft.com/office/drawing/2014/main" val="1231636997"/>
                    </a:ext>
                  </a:extLst>
                </a:gridCol>
                <a:gridCol w="1789605">
                  <a:extLst>
                    <a:ext uri="{9D8B030D-6E8A-4147-A177-3AD203B41FA5}">
                      <a16:colId xmlns:a16="http://schemas.microsoft.com/office/drawing/2014/main" val="3812389896"/>
                    </a:ext>
                  </a:extLst>
                </a:gridCol>
                <a:gridCol w="1789605">
                  <a:extLst>
                    <a:ext uri="{9D8B030D-6E8A-4147-A177-3AD203B41FA5}">
                      <a16:colId xmlns:a16="http://schemas.microsoft.com/office/drawing/2014/main" val="2155535881"/>
                    </a:ext>
                  </a:extLst>
                </a:gridCol>
                <a:gridCol w="1789605">
                  <a:extLst>
                    <a:ext uri="{9D8B030D-6E8A-4147-A177-3AD203B41FA5}">
                      <a16:colId xmlns:a16="http://schemas.microsoft.com/office/drawing/2014/main" val="1284864884"/>
                    </a:ext>
                  </a:extLst>
                </a:gridCol>
                <a:gridCol w="1789605">
                  <a:extLst>
                    <a:ext uri="{9D8B030D-6E8A-4147-A177-3AD203B41FA5}">
                      <a16:colId xmlns:a16="http://schemas.microsoft.com/office/drawing/2014/main" val="3692403222"/>
                    </a:ext>
                  </a:extLst>
                </a:gridCol>
              </a:tblGrid>
              <a:tr h="332656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(Year)</a:t>
                      </a:r>
                    </a:p>
                    <a:p>
                      <a:pPr algn="l"/>
                      <a:endParaRPr lang="en-IN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322283"/>
                  </a:ext>
                </a:extLst>
              </a:tr>
              <a:tr h="205062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Crude Oil Price Prediction (2021)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Ganiyu A. Busari, Dong H. Lim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AdaBoost-LSTM, AdaBoost-GRU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Ensemble methods improve forecasting accuracy.</a:t>
                      </a:r>
                    </a:p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523189"/>
                  </a:ext>
                </a:extLst>
              </a:tr>
              <a:tr h="180454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Crude Oil Price Forecasting (2021)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Tianyu Zhang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VMD, EEMD, PSO, KELM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model improves multi-step forecasting accuracy.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367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35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38EB-7DA3-0600-E2A3-EE2AD30D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</a:t>
            </a:r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6B0C0C-E99D-7598-933F-10D4BBEBBE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382994"/>
            <a:ext cx="8362649" cy="3782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It u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ses a hybrid model combining statistical and machine learning techniques. 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Ensemble Empirical Mode Decomposition (EEMD), ARIMA, SVM, and LSTM. 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EEMD decomposes crude oil price data into Intrinsic Mode Functions (IMFs). 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IMFs are classified into stochastic and deterministic components. 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ARIMA, SVM, and LSTM are applied to respective components for prediction. 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forecast is obtained by aggregating individual model predictions. 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improved accuracy over standalone models but has high computational complexity.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2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7244-B867-381A-B5EC-D65A097A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EXISTING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F6081-A4EB-2CD1-8C7F-D94592614201}"/>
              </a:ext>
            </a:extLst>
          </p:cNvPr>
          <p:cNvSpPr txBox="1"/>
          <p:nvPr/>
        </p:nvSpPr>
        <p:spPr>
          <a:xfrm>
            <a:off x="817103" y="1628800"/>
            <a:ext cx="7848872" cy="3751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Computational Complexity – 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Multiple steps for decomposition and forecasting increase processing time.  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Limited Feature Consideration – 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Lacks external factors like exchange rates and geopolitical influences.  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Dependency on Decomposition Accuracy – 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Errors in IMF reconstruction affect prediction reliability.  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Performance Constraints – 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ARIMA struggles with non-stationary data, SVM lacks deep temporal insights.  </a:t>
            </a:r>
          </a:p>
        </p:txBody>
      </p:sp>
    </p:spTree>
    <p:extLst>
      <p:ext uri="{BB962C8B-B14F-4D97-AF65-F5344CB8AC3E}">
        <p14:creationId xmlns:p14="http://schemas.microsoft.com/office/powerpoint/2010/main" val="22726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7344-03B1-3230-6554-637BF540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994396-E488-77B5-7482-EA99040136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0675" y="1684258"/>
            <a:ext cx="8362649" cy="4197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integrates Prophet for long-term trend analysis and GRU for short-term price prediction. 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Grey Wolf Optimizer (GWO) enhances GRU’s hyperparameter tuning for improved accuracy. 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Eliminates complex decomposition techniques, making forecasting more efficient and reliable. 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Flask based GUI enables real-time forecasting, visualization, and model comparison. 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evaluation includes MAE, RMSE, MAPE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accuracy assessment. 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 scalable, user-friendly, and high-accuracy solution for crude oil price forecasting.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75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5255-0B70-D91D-AE1F-9D9018C3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PROPOSED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03AC4-658A-F0E1-5EB6-9D777DD8AEE1}"/>
              </a:ext>
            </a:extLst>
          </p:cNvPr>
          <p:cNvSpPr txBox="1"/>
          <p:nvPr/>
        </p:nvSpPr>
        <p:spPr>
          <a:xfrm>
            <a:off x="539552" y="1484784"/>
            <a:ext cx="8147248" cy="4578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Improved Prediction Accuracy –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Combines Prophet for long-term trends and  GRU model for short-term predictions, with GWO for hyperparameter tuning.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Reduced Computational Complexity –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Eliminates the need for decomposition techniques like EEMD, simplifying implementation while maintaining accuracy.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Better Handling of Non-Stationary Data –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Prophet manages seasonal variations, while GRU captures short-term fluctuations for a balanced forecast.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Optimized Hyperparameters –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GWO fine-tunes GRU parameters, reducing risks of overfitting and underfitting.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Scalability &amp; Flexibility –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 be extended to predict other energy commodities like natural gas and electricity prices.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6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A533-4014-DEE0-937F-5A94003A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&amp;SOFTWARE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4362D-8051-A132-35C3-E2D8A9BD9208}"/>
              </a:ext>
            </a:extLst>
          </p:cNvPr>
          <p:cNvSpPr txBox="1"/>
          <p:nvPr/>
        </p:nvSpPr>
        <p:spPr>
          <a:xfrm>
            <a:off x="791580" y="1772816"/>
            <a:ext cx="7560840" cy="5317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 REQUIREMENTS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Processor: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 i5 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RAM: 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16GB 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Storage: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512GB PCIe 3.0 NVMe M.2 SSD 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GPU :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NVIDIA CUDA-enabled for deep learning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 REQUIREMENTS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OS: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11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Language: 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3.11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IDE:  </a:t>
            </a:r>
            <a:r>
              <a:rPr lang="en-I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Jupyter Notebook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6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08E85-CB72-20EF-A07E-CDF8E6B5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9C4F9-E22E-D93A-F1A0-B5A771C6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5386610"/>
          </a:xfrm>
        </p:spPr>
        <p:txBody>
          <a:bodyPr>
            <a:noAutofit/>
          </a:bodyPr>
          <a:lstStyle/>
          <a:p>
            <a:pPr marL="514350" indent="-514350" algn="just">
              <a:buAutoNum type="arabicPeriod"/>
            </a:pPr>
            <a:r>
              <a:rPr lang="en-US" sz="1800" b="1" cap="all">
                <a:latin typeface="Times New Roman" panose="02020603050405020304" pitchFamily="18" charset="0"/>
                <a:cs typeface="Times New Roman" panose="02020603050405020304" pitchFamily="18" charset="0"/>
              </a:rPr>
              <a:t>Prophet Forecasting Model</a:t>
            </a:r>
          </a:p>
          <a:p>
            <a:pPr algn="just">
              <a:lnSpc>
                <a:spcPct val="17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 long-term trends in crude oil prices.</a:t>
            </a:r>
          </a:p>
          <a:p>
            <a:pPr algn="just">
              <a:lnSpc>
                <a:spcPct val="17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Facebook, Prophet is a time series forecasting algorithm based on additive models.</a:t>
            </a:r>
          </a:p>
          <a:p>
            <a:pPr algn="just">
              <a:lnSpc>
                <a:spcPct val="17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Formula: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y(t)=g(t)+s(t)+h(t)+ϵ </a:t>
            </a:r>
          </a:p>
          <a:p>
            <a:pPr algn="just">
              <a:lnSpc>
                <a:spcPct val="17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g(t) is the trend (linear or logistic growth), s(t) is the seasonality (yearly, weekly, daily), h(t) represents holidays or event effects, ϵ  is the error term.</a:t>
            </a:r>
          </a:p>
          <a:p>
            <a:pPr algn="just">
              <a:lnSpc>
                <a:spcPct val="17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Input: Preprocessed crude oil time series</a:t>
            </a:r>
          </a:p>
          <a:p>
            <a:pPr algn="just">
              <a:lnSpc>
                <a:spcPct val="17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Output: Trend forecast (Prophet_pred)</a:t>
            </a:r>
          </a:p>
          <a:p>
            <a:pPr algn="just">
              <a:lnSpc>
                <a:spcPct val="17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Residual = Actual - Prophet_pred</a:t>
            </a:r>
            <a:endParaRPr lang="en-I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3D2ED-BB1E-BC13-91B3-6DC76CE2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620688"/>
            <a:ext cx="8219256" cy="55054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2. GATED RECURRENT UNIT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 short-term residuals (errors) from Prophet model.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Handles sequential dependencies in residual data.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GRU is a type of RNN (Recurrent Neural Network) designed to capture temporal dependencies without vanishing gradients.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Uses update gate and reset gate to control flow of information: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Gate (z_t): Decides how much past information to retain.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Reset Gate (r_t): Decides how much past information to forget.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Input: Time-sequenced residuals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Output: Predicted residual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89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9D81-BF09-F055-524E-24063EADD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60648"/>
            <a:ext cx="8291264" cy="586551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3. GREY WOLF OPTIMIZER</a:t>
            </a:r>
            <a:endParaRPr lang="en-I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Optimizes hyperparameters of the GRU model (layers, units, learning rate, etc.)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Nature-inspired algorithm based on grey wolf hunting behavior.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Imitates leadership hierarchy: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Alpha (best solution)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Beta (second-best)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Delta (third-best)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Omega (the rest)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Wolves update their positions in the solution space by surrounding the prey (optimal solution).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Used to find the best configuration of GRU (by minimizing RMSE on validation data)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Helps boost model accuracy and performance.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1164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5494-D54D-0FC4-0ED2-96EE6A3D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247F8-FDCD-DAE3-C98B-3F65DF20F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36" y="977379"/>
            <a:ext cx="4865436" cy="58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0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4ABB-A408-CB54-9D0E-7330B16C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3DBB7-1FC7-AC28-EE83-165FBCBA64EF}"/>
              </a:ext>
            </a:extLst>
          </p:cNvPr>
          <p:cNvSpPr txBox="1"/>
          <p:nvPr/>
        </p:nvSpPr>
        <p:spPr>
          <a:xfrm>
            <a:off x="606388" y="1417638"/>
            <a:ext cx="7931224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presents a hybrid approach for crude oil price forecasting by integrating Prophet for long-term trend analysis and GRU (Gated Recurrent Unit) for short-term price predictions, with Grey Wolf Optimizer (GWO) enhancing GRU’s hyperparameters for improved accuracy. The workflow begins with Prophet capturing long-term price trends and seasonal variations, followed by GRU, which learns short-term dependencies and fluctuations. GWO fine-tunes GRU’s hyperparameters, for the better performance. The final hybrid model combines the predictions from Prophet and optimized GRU for ensuring a balanced and reliable forecast. Model performance is evaluated using MAE, RMSE, MAPE to ensure robustness. Additionally, a flask based GUI allows users to interact with the model, visualize predictions, and analyze historical trends in real time.</a:t>
            </a:r>
          </a:p>
        </p:txBody>
      </p:sp>
    </p:spTree>
    <p:extLst>
      <p:ext uri="{BB962C8B-B14F-4D97-AF65-F5344CB8AC3E}">
        <p14:creationId xmlns:p14="http://schemas.microsoft.com/office/powerpoint/2010/main" val="1503356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EA85-6DEA-CD51-4536-583A74FF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4B7E6-4762-DF98-0E3F-3E8945F8D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Acquisition and Preprocessing Module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Long-Term Trend Forecasting Module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Short-Term Volatility Prediction Module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Adaptive Hyperparameter Optimization Module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Hybrid Forecasting Integration Module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Performance Evaluation Module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Prediction and Visualization Module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376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6E47-7CF7-97B5-C068-D575B70B4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DISCRIPTION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29C9C-AA99-E970-0258-120F2FD1D776}"/>
              </a:ext>
            </a:extLst>
          </p:cNvPr>
          <p:cNvSpPr txBox="1"/>
          <p:nvPr/>
        </p:nvSpPr>
        <p:spPr>
          <a:xfrm>
            <a:off x="719572" y="1417638"/>
            <a:ext cx="7704856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 &amp; Preprocessing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Collects, cleans, and structures data for forecasting.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Normalizes prices, formats dates, and removes inconsistencies. 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Long-Term Trend Forecasting Module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Uses Facebook Prophet to predict trends up to 365 days.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Captures seasonality and historical patterns with visualizations. 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Short-Term Volatility Prediction Module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Implements GRU for 30-day short-term price forecasting.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Learns sequential dependencies for accurate predictions. 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4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Adaptive Hyperparameter Optimization Module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Optimizes GRU using Grey Wolf Optimizer (GWO).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Enhances accuracy by tuning learning rate, batch size, etc.  </a:t>
            </a:r>
          </a:p>
        </p:txBody>
      </p:sp>
    </p:spTree>
    <p:extLst>
      <p:ext uri="{BB962C8B-B14F-4D97-AF65-F5344CB8AC3E}">
        <p14:creationId xmlns:p14="http://schemas.microsoft.com/office/powerpoint/2010/main" val="246658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34001-1ECD-0791-8F33-B679B2AA8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62068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514350" indent="-514350" algn="just">
              <a:lnSpc>
                <a:spcPct val="170000"/>
              </a:lnSpc>
              <a:buFont typeface="+mj-lt"/>
              <a:buAutoNum type="arabicPeriod" startAt="5"/>
            </a:pPr>
            <a:r>
              <a:rPr lang="en-US" sz="2900" b="1">
                <a:latin typeface="Times New Roman" panose="02020603050405020304" pitchFamily="18" charset="0"/>
                <a:cs typeface="Times New Roman" panose="02020603050405020304" pitchFamily="18" charset="0"/>
              </a:rPr>
              <a:t>Hybrid Forecasting Integration Module</a:t>
            </a:r>
          </a:p>
          <a:p>
            <a:pPr algn="just">
              <a:lnSpc>
                <a:spcPct val="170000"/>
              </a:lnSpc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Combines Prophet (long-term) and Optimized GRU (short-term).  </a:t>
            </a:r>
          </a:p>
          <a:p>
            <a:pPr algn="just">
              <a:lnSpc>
                <a:spcPct val="170000"/>
              </a:lnSpc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Improves forecasting precision with a balanced approach.  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 startAt="6"/>
            </a:pPr>
            <a:r>
              <a:rPr lang="en-US" sz="29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Evaluation Module</a:t>
            </a:r>
          </a:p>
          <a:p>
            <a:pPr algn="just">
              <a:lnSpc>
                <a:spcPct val="170000"/>
              </a:lnSpc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Assesses Prophet, GRU, and Hybrid models using MAE, RMSE, and MAPE.  </a:t>
            </a:r>
          </a:p>
          <a:p>
            <a:pPr algn="just">
              <a:lnSpc>
                <a:spcPct val="170000"/>
              </a:lnSpc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 Compares actual vs. predicted prices through visual reports.  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 startAt="7"/>
            </a:pPr>
            <a:r>
              <a:rPr lang="en-US" sz="2900" b="1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Prediction &amp; Visualization</a:t>
            </a:r>
          </a:p>
          <a:p>
            <a:pPr algn="just">
              <a:lnSpc>
                <a:spcPct val="170000"/>
              </a:lnSpc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 Flask based GUI for real-time forecasting and model comparison.  </a:t>
            </a:r>
          </a:p>
          <a:p>
            <a:pPr algn="just">
              <a:lnSpc>
                <a:spcPct val="170000"/>
              </a:lnSpc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 Allows users to upload data and visualize trends dynamically.</a:t>
            </a:r>
            <a:endParaRPr lang="en-IN" sz="2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91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6BA8-DC72-E78A-CDEF-4AB65186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cap="al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D7180-6018-D0FF-1E3D-C1078D03A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1. Data Collection &amp; Preprocessing</a:t>
            </a:r>
          </a:p>
          <a:p>
            <a:pPr>
              <a:lnSpc>
                <a:spcPct val="16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Source: Historical crude oil dataset (`Crude oil.csv`) with over 5000 entries.</a:t>
            </a:r>
          </a:p>
          <a:p>
            <a:pPr>
              <a:lnSpc>
                <a:spcPct val="16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Features used: Date, Close/Last, Open, High, Low, Volume.</a:t>
            </a:r>
          </a:p>
          <a:p>
            <a:pPr>
              <a:lnSpc>
                <a:spcPct val="16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Steps:</a:t>
            </a:r>
          </a:p>
          <a:p>
            <a:pPr>
              <a:lnSpc>
                <a:spcPct val="16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Handle missing values and format dates.</a:t>
            </a:r>
          </a:p>
          <a:p>
            <a:pPr>
              <a:lnSpc>
                <a:spcPct val="16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Normalize data for GRU.</a:t>
            </a:r>
          </a:p>
          <a:p>
            <a:pPr>
              <a:lnSpc>
                <a:spcPct val="16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Split into training and testing sets.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2. Long-Term Trend Prediction using Prophet</a:t>
            </a:r>
          </a:p>
          <a:p>
            <a:pPr>
              <a:lnSpc>
                <a:spcPct val="16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Facebook Prophet to model long-term trends.</a:t>
            </a:r>
          </a:p>
          <a:p>
            <a:pPr>
              <a:lnSpc>
                <a:spcPct val="16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Tune seasonalities and changepoint sensitivity.</a:t>
            </a:r>
          </a:p>
          <a:p>
            <a:pPr>
              <a:lnSpc>
                <a:spcPct val="16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Generate trend forecasts.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603865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27D84-AC75-1F98-474E-0C2572A36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60648"/>
            <a:ext cx="8219256" cy="5865515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. Residual Forecasting using GRU</a:t>
            </a:r>
          </a:p>
          <a:p>
            <a:pPr algn="just"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Train a GRU (Gated Recurrent Unit) model on residuals.</a:t>
            </a:r>
          </a:p>
          <a:p>
            <a:pPr algn="just"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GRU captures short-term temporal dependencies.</a:t>
            </a:r>
          </a:p>
          <a:p>
            <a:pPr algn="just"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Input: Time-windowed residual sequences.</a:t>
            </a:r>
          </a:p>
          <a:p>
            <a:pPr algn="just"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Output: Predicted residuals.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4. GRU Hyperparameter Optimization using GWO</a:t>
            </a:r>
          </a:p>
          <a:p>
            <a:pPr algn="just"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Apply Grey Wolf Optimizer to find optimal GRU parameters:</a:t>
            </a:r>
          </a:p>
          <a:p>
            <a:pPr algn="just"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Layers, neurons, dropout, epochs, learning rate, etc.</a:t>
            </a:r>
          </a:p>
          <a:p>
            <a:pPr algn="just"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Minimize validation RMSE.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5. Hybrid Model Construction</a:t>
            </a:r>
          </a:p>
          <a:p>
            <a:pPr algn="just"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Combine Prophet trend and GRU residual outputs: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Final Prediction=α⋅Prophet+(1−α)⋅GRU</a:t>
            </a:r>
            <a:endParaRPr lang="en-I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Optimize weight </a:t>
            </a:r>
            <a:r>
              <a:rPr lang="el-GR" sz="1800">
                <a:latin typeface="Times New Roman" panose="02020603050405020304" pitchFamily="18" charset="0"/>
                <a:cs typeface="Times New Roman" panose="02020603050405020304" pitchFamily="18" charset="0"/>
              </a:rPr>
              <a:t>α 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to minimize RMSE.</a:t>
            </a:r>
          </a:p>
        </p:txBody>
      </p:sp>
    </p:spTree>
    <p:extLst>
      <p:ext uri="{BB962C8B-B14F-4D97-AF65-F5344CB8AC3E}">
        <p14:creationId xmlns:p14="http://schemas.microsoft.com/office/powerpoint/2010/main" val="2933038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ADC2-6FD1-BC96-AD4A-DCA54443F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476672"/>
            <a:ext cx="8219256" cy="56494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6. Evaluation &amp; Visualization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Metrics: RMSE, MAE, MAPE, R² Score.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Visualizations: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Actual vs Predicted table.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7-day future forecast.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Error comparison across models.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7. Web Application Deployment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Frontend: Flask + Bootstrap interface.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Backend: Hybrid model prediction logic in Python.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Login/Register (MySQL DB)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 for past &amp; future dates</a:t>
            </a:r>
          </a:p>
          <a:p>
            <a:pPr>
              <a:lnSpc>
                <a:spcPct val="150000"/>
              </a:lnSpc>
            </a:pPr>
            <a:endParaRPr lang="en-I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58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04A8-5660-6797-D1C7-F6F0E06E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1AC1B-DD9D-72F5-5B56-2DA8EF033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4387461"/>
          </a:xfrm>
        </p:spPr>
      </p:pic>
    </p:spTree>
    <p:extLst>
      <p:ext uri="{BB962C8B-B14F-4D97-AF65-F5344CB8AC3E}">
        <p14:creationId xmlns:p14="http://schemas.microsoft.com/office/powerpoint/2010/main" val="2860731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9ED682-930E-079A-DB4A-311B9B1FE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0688"/>
            <a:ext cx="8229600" cy="4968552"/>
          </a:xfrm>
        </p:spPr>
      </p:pic>
    </p:spTree>
    <p:extLst>
      <p:ext uri="{BB962C8B-B14F-4D97-AF65-F5344CB8AC3E}">
        <p14:creationId xmlns:p14="http://schemas.microsoft.com/office/powerpoint/2010/main" val="283208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C82A19-E89B-1BE0-F403-623BC55A0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6712"/>
            <a:ext cx="8229600" cy="5011436"/>
          </a:xfrm>
        </p:spPr>
      </p:pic>
    </p:spTree>
    <p:extLst>
      <p:ext uri="{BB962C8B-B14F-4D97-AF65-F5344CB8AC3E}">
        <p14:creationId xmlns:p14="http://schemas.microsoft.com/office/powerpoint/2010/main" val="4056143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A4934-1CFA-182B-C392-7E5F8CCB8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4752528" cy="5256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3D399-29F9-55E4-464C-CF71B9167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60638"/>
            <a:ext cx="3816424" cy="50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580CC-F04F-6C9B-C432-AC51C189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PROBLEM IDENTIFICATION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F8E764-0179-D5EC-C0DA-BDC70C16A2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9552" y="1556792"/>
            <a:ext cx="8229600" cy="2535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Crude oil prices are highly volatile, making accurate forecasting difficult. 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models fail to capture both long-term trends and short-term fluctuations. 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Existing statistical and machine learning approaches lack accuracy. 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hyperparameter tuning is required for better performance. 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hybrid approach combining statistical and deep learning methods is needed. 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visualization and model comparison are essential for practical use.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012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E8913-7627-CA37-3438-EA4C508A5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6672"/>
            <a:ext cx="4608512" cy="48965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A8C4D-F90A-D68B-9E67-0C3D866F9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02" y="201252"/>
            <a:ext cx="4263876" cy="53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92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835C-E3E1-8C9A-CF6E-57CAEF14A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Comparision Table </a:t>
            </a:r>
          </a:p>
          <a:p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AF6EA4-1F68-6910-6CF0-30B021FD2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335229"/>
              </p:ext>
            </p:extLst>
          </p:nvPr>
        </p:nvGraphicFramePr>
        <p:xfrm>
          <a:off x="457200" y="1631847"/>
          <a:ext cx="8229600" cy="35943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5961">
                  <a:extLst>
                    <a:ext uri="{9D8B030D-6E8A-4147-A177-3AD203B41FA5}">
                      <a16:colId xmlns:a16="http://schemas.microsoft.com/office/drawing/2014/main" val="1544629978"/>
                    </a:ext>
                  </a:extLst>
                </a:gridCol>
                <a:gridCol w="2049655">
                  <a:extLst>
                    <a:ext uri="{9D8B030D-6E8A-4147-A177-3AD203B41FA5}">
                      <a16:colId xmlns:a16="http://schemas.microsoft.com/office/drawing/2014/main" val="511374633"/>
                    </a:ext>
                  </a:extLst>
                </a:gridCol>
                <a:gridCol w="2054546">
                  <a:extLst>
                    <a:ext uri="{9D8B030D-6E8A-4147-A177-3AD203B41FA5}">
                      <a16:colId xmlns:a16="http://schemas.microsoft.com/office/drawing/2014/main" val="710200217"/>
                    </a:ext>
                  </a:extLst>
                </a:gridCol>
                <a:gridCol w="2059438">
                  <a:extLst>
                    <a:ext uri="{9D8B030D-6E8A-4147-A177-3AD203B41FA5}">
                      <a16:colId xmlns:a16="http://schemas.microsoft.com/office/drawing/2014/main" val="1420194635"/>
                    </a:ext>
                  </a:extLst>
                </a:gridCol>
              </a:tblGrid>
              <a:tr h="1276961"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 Score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1873630"/>
                  </a:ext>
                </a:extLst>
              </a:tr>
              <a:tr h="650447"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Prophet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0.684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8412510"/>
                  </a:ext>
                </a:extLst>
              </a:tr>
              <a:tr h="910908"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Optimized GRU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(GRU)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0.976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1985014"/>
                  </a:ext>
                </a:extLst>
              </a:tr>
              <a:tr h="618067"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Model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marR="50165" algn="just">
                        <a:lnSpc>
                          <a:spcPct val="11500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0.982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162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88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595E-ED8C-4649-1783-AC7E59FF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1AC12-1D6A-DDEB-F451-15397FA4286F}"/>
              </a:ext>
            </a:extLst>
          </p:cNvPr>
          <p:cNvSpPr txBox="1"/>
          <p:nvPr/>
        </p:nvSpPr>
        <p:spPr>
          <a:xfrm>
            <a:off x="642392" y="1268760"/>
            <a:ext cx="7859216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 Naeem, M. Aamir, J. Yu, and O.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Albalawi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"A Novel Approach for Reconstruction of IMFs of Decomposition and Ensemble Model for Forecasting of Crude Oil Prices," IEEE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Access, vol. 12, pp. 34192-34206, 2024.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10.1109/ACCESS.2024.3370440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Z. Tao, M. Wang, J. Liu, and W. Piao, "A Functional Data Analysis Framework Incorporating Derivative Information and Mixed-Frequency Data for Predictive Modeling of Crude Oil Price,"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Transactions on Industrial Informatics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21, no. 1, pp. 1–10, Jan. 2025.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10.1109/TII.2024.3523571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Z. Tao, M. Wang, J. Liu, and W. Piao, "A Functional Data Analysis Framework Incorporating Derivative Information and Mixed-Frequency Data for Predictive Modeling of Crude Oil Price,"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Transactions on Industrial Informatics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21, no. 1, pp. 1–10, Jan. 2025.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10.1109/TII.2024.3523571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95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C431-5443-3811-816E-B09B30A6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ED77E-ABF6-2565-805D-009DBA139C85}"/>
              </a:ext>
            </a:extLst>
          </p:cNvPr>
          <p:cNvSpPr txBox="1"/>
          <p:nvPr/>
        </p:nvSpPr>
        <p:spPr>
          <a:xfrm>
            <a:off x="800546" y="1157465"/>
            <a:ext cx="7931224" cy="515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Sultonov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J. Choi, "From Prediction to Profit: A Comprehensive Review of Cryptocurrency Trading Strategies and Price Forecasting Techniques,"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Access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12, pp. 87039–87064, 2024.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10.1109/ACCESS.2024.3417449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J. Wu, J. Dong, Z. Wang, Y. Hu, and W. Dou, "A novel hybrid model based on deep learning and error correction for crude oil futures prices forecast,"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Resources Policy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83, 2023, Art. no. 103602.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10.1016/j.resourpol.2023.103602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4"/>
            </a:pPr>
            <a:r>
              <a:rPr lang="en-US" sz="1800" kern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P. O. Odion, A. </a:t>
            </a:r>
            <a:r>
              <a:rPr lang="en-US" sz="1800" kern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Abdulrauf</a:t>
            </a:r>
            <a:r>
              <a:rPr lang="en-US" sz="1800" kern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 B. </a:t>
            </a:r>
            <a:r>
              <a:rPr lang="en-US" sz="1800" kern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Abodunrin</a:t>
            </a:r>
            <a:r>
              <a:rPr lang="en-US" sz="1800" kern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A. Y. Adam, "A Review of Machine Learning Models Used in Forecasting of Petroleum Products Prices," </a:t>
            </a:r>
            <a:r>
              <a:rPr lang="en-US" sz="1800" i="1" kern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Bima Journal of Science and Technology</a:t>
            </a:r>
            <a:r>
              <a:rPr lang="en-US" sz="1800" kern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8, no. 4A, pp. 94–109, Dec. 2024. </a:t>
            </a:r>
            <a:r>
              <a:rPr lang="en-US" sz="1800" kern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kern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kern="1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10.56892/bima.v8i4.1148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4"/>
              <a:tabLst>
                <a:tab pos="457200" algn="l"/>
              </a:tabLst>
            </a:pP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231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BB36-A4C4-5560-14B1-32DB0821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2802-1261-145E-2686-039243C5A98C}"/>
              </a:ext>
            </a:extLst>
          </p:cNvPr>
          <p:cNvSpPr txBox="1"/>
          <p:nvPr/>
        </p:nvSpPr>
        <p:spPr>
          <a:xfrm>
            <a:off x="696398" y="1196752"/>
            <a:ext cx="7751204" cy="499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 startAt="7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J. Nasir, M. Aamir, Z.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Haq, S. S. Khan, M. Y. Amin, and M. Naeem, "A New Approach for Forecasting Crude Oil Prices Based on Stochastic and Deterministic Influences of LMD Using ARIMA and LSTM Models,"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Access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11, pp. 14322–14339, 2023.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10.1109/ACCESS.2023.3243232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7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S. Zhang, H. Wu, J. Wang, and L. Du, "Hybrid Deep Learning for Gas Price Prediction Using Multi-Factor and Temporal Features,"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Access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12, pp. 1–10, 2024.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10.1109/ACCESS.2024.3525128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7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Z. J. Peng, C. Zhang, and Y. X. Tian, "Crude Oil Price Time Series Forecasting: A Novel Approach Based on Variational Mode Decomposition, Time-Series Imaging, and Deep Learning,"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Access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11, pp. 82216–82231, 2023.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10.1109/ACCESS.2023.3301576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9"/>
              <a:tabLst>
                <a:tab pos="457200" algn="l"/>
              </a:tabLst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35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1597-4512-6975-04F7-0A90DA48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54FB0-CFBF-75AF-8706-54A15B67B1D3}"/>
              </a:ext>
            </a:extLst>
          </p:cNvPr>
          <p:cNvSpPr txBox="1"/>
          <p:nvPr/>
        </p:nvSpPr>
        <p:spPr>
          <a:xfrm>
            <a:off x="755576" y="1844824"/>
            <a:ext cx="7488832" cy="2540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 startAt="9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 Liu and L. Ding, "A Medium to Long-Term Multi-Influencing Factor Copper Price Prediction Method Based on CNN-LSTM,"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Access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11, pp. 69458–69473, 2023.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10.1109/ACCESS.2023.3288486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9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Antwi, S. Li, and L. Yu, "Modeling and Forecasting Commodity Futures Prices: Decomposition Approach,"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Access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10, pp. 17954–17966, 2022.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10.1109/ACCESS.2022.3152694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655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5DE8E-1BAC-4673-CCA9-EA63920A5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101888"/>
            <a:ext cx="6840760" cy="46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61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DC0F-140A-4F59-0767-C175ABFF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F89DE8-5157-C262-6A75-E587DD6C8A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1560" y="1417639"/>
            <a:ext cx="8229600" cy="461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102000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Crude oil price prediction is essential for economic stability, investment decisions, and energy market operations. The fluctuating nature of prices, influenced by geopolitical events, supply-demand dynamics, and macroeconomic factors, makes accurate forecasting a challenging but necessary task.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102000"/>
              <a:tabLst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forecasting helps predict future prices based on historical trends and market factors, aiding financial markets, economic planning, and risk management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102000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introduces a hybrid forecasting model combining Prophet for long-term trends, GRU for short-term fluctuations, and Grey Wolf Optimizer (GWO) for hyperparameter tuning. And the model is evaluated using performance metrics like MAE, RMSE,MAPE.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102000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40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760A-909C-FEDE-9249-F9B27D47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377B8-C7A9-8390-6C9D-F4A9B8C36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4571"/>
            <a:ext cx="8229600" cy="45259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to develop a highly accurate crude oil price forecasting system by combining Prophet for long-term trend prediction and GRU for short-term price fluctuations, optimized using Grey Wolf Optimizer (GWO). 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This hybrid approach aims to improve prediction precision, outperform traditional models, and provide real-time forecasting through an interactive Flask based GUI for better financial and strategic decision-making.</a:t>
            </a:r>
            <a:endParaRPr lang="en-I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8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8BE1-1AAE-3ED7-DF3F-1BA5F4D40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591B-8FAE-9009-8989-1800ED78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C55970-C18D-925F-C78C-7AC1E2765B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802426"/>
              </p:ext>
            </p:extLst>
          </p:nvPr>
        </p:nvGraphicFramePr>
        <p:xfrm>
          <a:off x="457200" y="1340768"/>
          <a:ext cx="8507290" cy="538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458">
                  <a:extLst>
                    <a:ext uri="{9D8B030D-6E8A-4147-A177-3AD203B41FA5}">
                      <a16:colId xmlns:a16="http://schemas.microsoft.com/office/drawing/2014/main" val="1231636997"/>
                    </a:ext>
                  </a:extLst>
                </a:gridCol>
                <a:gridCol w="1701458">
                  <a:extLst>
                    <a:ext uri="{9D8B030D-6E8A-4147-A177-3AD203B41FA5}">
                      <a16:colId xmlns:a16="http://schemas.microsoft.com/office/drawing/2014/main" val="3812389896"/>
                    </a:ext>
                  </a:extLst>
                </a:gridCol>
                <a:gridCol w="1701458">
                  <a:extLst>
                    <a:ext uri="{9D8B030D-6E8A-4147-A177-3AD203B41FA5}">
                      <a16:colId xmlns:a16="http://schemas.microsoft.com/office/drawing/2014/main" val="2155535881"/>
                    </a:ext>
                  </a:extLst>
                </a:gridCol>
                <a:gridCol w="1701458">
                  <a:extLst>
                    <a:ext uri="{9D8B030D-6E8A-4147-A177-3AD203B41FA5}">
                      <a16:colId xmlns:a16="http://schemas.microsoft.com/office/drawing/2014/main" val="1284864884"/>
                    </a:ext>
                  </a:extLst>
                </a:gridCol>
                <a:gridCol w="1701458">
                  <a:extLst>
                    <a:ext uri="{9D8B030D-6E8A-4147-A177-3AD203B41FA5}">
                      <a16:colId xmlns:a16="http://schemas.microsoft.com/office/drawing/2014/main" val="3692403222"/>
                    </a:ext>
                  </a:extLst>
                </a:gridCol>
              </a:tblGrid>
              <a:tr h="84358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(Year)</a:t>
                      </a:r>
                    </a:p>
                    <a:p>
                      <a:endParaRPr lang="en-IN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322283"/>
                  </a:ext>
                </a:extLst>
              </a:tr>
              <a:tr h="2362045"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Multi-Step Crude Oil Price Prediction Using LSTM Tuned by Salp Swarm Algorithm (2022)</a:t>
                      </a:r>
                      <a:endParaRPr lang="en-I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Luka Jovanovic et al.</a:t>
                      </a:r>
                      <a:endParaRPr lang="en-I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LSTM, Salp Swarm Algorithm (SSA)</a:t>
                      </a:r>
                      <a:endParaRPr lang="en-I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SSA optimizes LSTM for improved multi-step crude oil price forecasting.</a:t>
                      </a:r>
                      <a:endParaRPr lang="en-I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23189"/>
                  </a:ext>
                </a:extLst>
              </a:tr>
              <a:tr h="2108969"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 Forecasting Using Neural Networks (2024)</a:t>
                      </a:r>
                      <a:endParaRPr lang="en-I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Bingzi Jin, Xiaojie Xu</a:t>
                      </a:r>
                      <a:endParaRPr lang="en-I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Networks</a:t>
                      </a:r>
                      <a:endParaRPr lang="en-I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networks effectively predict crude oil and energy prices for market analysis.</a:t>
                      </a:r>
                      <a:endParaRPr lang="en-I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367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80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83F7-C79C-9241-DA8B-05CBB836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917697-1DA5-B71F-FE02-FF36AAE17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346728"/>
              </p:ext>
            </p:extLst>
          </p:nvPr>
        </p:nvGraphicFramePr>
        <p:xfrm>
          <a:off x="457200" y="1556792"/>
          <a:ext cx="8147247" cy="47695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4995">
                  <a:extLst>
                    <a:ext uri="{9D8B030D-6E8A-4147-A177-3AD203B41FA5}">
                      <a16:colId xmlns:a16="http://schemas.microsoft.com/office/drawing/2014/main" val="1231636997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3812389896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155535881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1284864884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3692403222"/>
                    </a:ext>
                  </a:extLst>
                </a:gridCol>
              </a:tblGrid>
              <a:tr h="332656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(Year)</a:t>
                      </a:r>
                    </a:p>
                    <a:p>
                      <a:pPr algn="l"/>
                      <a:endParaRPr lang="en-IN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322283"/>
                  </a:ext>
                </a:extLst>
              </a:tr>
              <a:tr h="205062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Model for Crude Oil Price Forecasting (2020)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Hamed Abdollahi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Series Decomposition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model improves crude oil price forecasting accuracy.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523189"/>
                  </a:ext>
                </a:extLst>
              </a:tr>
              <a:tr h="180454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Oil Market Forecasting Using Social Media (2021)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Binrong Wu, Lin Wang, Sirui Wang, Yu-Rong Zeng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RNN</a:t>
                      </a:r>
                    </a:p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Social media data improves oil market forecasting during COVID-19.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367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092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F93FE-F4DE-2041-7567-103D8B010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9ECA-46B3-1697-04D9-D497CE1CF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0CF624-14D3-ACFD-4659-E569F5A68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832858"/>
              </p:ext>
            </p:extLst>
          </p:nvPr>
        </p:nvGraphicFramePr>
        <p:xfrm>
          <a:off x="457200" y="1556792"/>
          <a:ext cx="8229601" cy="47695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345">
                  <a:extLst>
                    <a:ext uri="{9D8B030D-6E8A-4147-A177-3AD203B41FA5}">
                      <a16:colId xmlns:a16="http://schemas.microsoft.com/office/drawing/2014/main" val="1231636997"/>
                    </a:ext>
                  </a:extLst>
                </a:gridCol>
                <a:gridCol w="1823814">
                  <a:extLst>
                    <a:ext uri="{9D8B030D-6E8A-4147-A177-3AD203B41FA5}">
                      <a16:colId xmlns:a16="http://schemas.microsoft.com/office/drawing/2014/main" val="3812389896"/>
                    </a:ext>
                  </a:extLst>
                </a:gridCol>
                <a:gridCol w="1823814">
                  <a:extLst>
                    <a:ext uri="{9D8B030D-6E8A-4147-A177-3AD203B41FA5}">
                      <a16:colId xmlns:a16="http://schemas.microsoft.com/office/drawing/2014/main" val="2155535881"/>
                    </a:ext>
                  </a:extLst>
                </a:gridCol>
                <a:gridCol w="1823814">
                  <a:extLst>
                    <a:ext uri="{9D8B030D-6E8A-4147-A177-3AD203B41FA5}">
                      <a16:colId xmlns:a16="http://schemas.microsoft.com/office/drawing/2014/main" val="1284864884"/>
                    </a:ext>
                  </a:extLst>
                </a:gridCol>
                <a:gridCol w="1823814">
                  <a:extLst>
                    <a:ext uri="{9D8B030D-6E8A-4147-A177-3AD203B41FA5}">
                      <a16:colId xmlns:a16="http://schemas.microsoft.com/office/drawing/2014/main" val="3692403222"/>
                    </a:ext>
                  </a:extLst>
                </a:gridCol>
              </a:tblGrid>
              <a:tr h="332656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(Year)</a:t>
                      </a:r>
                    </a:p>
                    <a:p>
                      <a:pPr algn="l"/>
                      <a:endParaRPr lang="en-IN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322283"/>
                  </a:ext>
                </a:extLst>
              </a:tr>
              <a:tr h="205062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 Data Analytics in Oil &amp; Gas (2020)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Nguyen, R. Gosine, P. Warrian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Systematic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Analyzes big data adoption challenges and opportunities in the oil industry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523189"/>
                  </a:ext>
                </a:extLst>
              </a:tr>
              <a:tr h="180454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Applications in Oil &amp; Gas (2021)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Zeeshan Tariq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ANN,SVM,CNN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Reviews ML use in exploration, drilling, and production, highlighting future prospects.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367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43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EBB73-FB12-3478-0011-80FC021DE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6930-753D-3565-7AEC-137A109E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C6B747-4B84-21FB-DDAF-9C9D6BAC4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501873"/>
              </p:ext>
            </p:extLst>
          </p:nvPr>
        </p:nvGraphicFramePr>
        <p:xfrm>
          <a:off x="611560" y="1556792"/>
          <a:ext cx="8075240" cy="47695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820">
                  <a:extLst>
                    <a:ext uri="{9D8B030D-6E8A-4147-A177-3AD203B41FA5}">
                      <a16:colId xmlns:a16="http://schemas.microsoft.com/office/drawing/2014/main" val="1231636997"/>
                    </a:ext>
                  </a:extLst>
                </a:gridCol>
                <a:gridCol w="1789605">
                  <a:extLst>
                    <a:ext uri="{9D8B030D-6E8A-4147-A177-3AD203B41FA5}">
                      <a16:colId xmlns:a16="http://schemas.microsoft.com/office/drawing/2014/main" val="3812389896"/>
                    </a:ext>
                  </a:extLst>
                </a:gridCol>
                <a:gridCol w="1789605">
                  <a:extLst>
                    <a:ext uri="{9D8B030D-6E8A-4147-A177-3AD203B41FA5}">
                      <a16:colId xmlns:a16="http://schemas.microsoft.com/office/drawing/2014/main" val="2155535881"/>
                    </a:ext>
                  </a:extLst>
                </a:gridCol>
                <a:gridCol w="1789605">
                  <a:extLst>
                    <a:ext uri="{9D8B030D-6E8A-4147-A177-3AD203B41FA5}">
                      <a16:colId xmlns:a16="http://schemas.microsoft.com/office/drawing/2014/main" val="1284864884"/>
                    </a:ext>
                  </a:extLst>
                </a:gridCol>
                <a:gridCol w="1789605">
                  <a:extLst>
                    <a:ext uri="{9D8B030D-6E8A-4147-A177-3AD203B41FA5}">
                      <a16:colId xmlns:a16="http://schemas.microsoft.com/office/drawing/2014/main" val="3692403222"/>
                    </a:ext>
                  </a:extLst>
                </a:gridCol>
              </a:tblGrid>
              <a:tr h="332656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(Year)</a:t>
                      </a:r>
                    </a:p>
                    <a:p>
                      <a:pPr algn="l"/>
                      <a:endParaRPr lang="en-IN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322283"/>
                  </a:ext>
                </a:extLst>
              </a:tr>
              <a:tr h="205062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Zilin Xu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ARIMA, GARCH, 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 outperforms traditional econometric models in WTI price prediction.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523189"/>
                  </a:ext>
                </a:extLst>
              </a:tr>
              <a:tr h="1804546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Crude Oil Price Forecasting (2021)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Quanying Lu et al.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GLMNET, SSL, BMA, LSTM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 with variable selection improves forecasting accuracy.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367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6902A2-556E-B725-43B6-D087109D5858}"/>
              </a:ext>
            </a:extLst>
          </p:cNvPr>
          <p:cNvSpPr txBox="1"/>
          <p:nvPr/>
        </p:nvSpPr>
        <p:spPr>
          <a:xfrm>
            <a:off x="1763688" y="2564904"/>
            <a:ext cx="9898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Crude Oil Price Forecasting (2023)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61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2668</Words>
  <Application>Microsoft Office PowerPoint</Application>
  <PresentationFormat>On-screen Show (4:3)</PresentationFormat>
  <Paragraphs>302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Symbol</vt:lpstr>
      <vt:lpstr>Times New Roman</vt:lpstr>
      <vt:lpstr>Office Theme</vt:lpstr>
      <vt:lpstr>PowerPoint Presentation</vt:lpstr>
      <vt:lpstr>ABSTRACT</vt:lpstr>
      <vt:lpstr>PROBLEM IDENTIFICATION</vt:lpstr>
      <vt:lpstr>INTRODUCTION</vt:lpstr>
      <vt:lpstr>OBJECTIVE</vt:lpstr>
      <vt:lpstr>LITERATURE SURVEY</vt:lpstr>
      <vt:lpstr>LITERATURE SURVEY</vt:lpstr>
      <vt:lpstr>LITERATURE SURVEY</vt:lpstr>
      <vt:lpstr>LITERATURE SURVEY</vt:lpstr>
      <vt:lpstr>LITERATURE SURVEY</vt:lpstr>
      <vt:lpstr>EXISTING METHOD</vt:lpstr>
      <vt:lpstr>DISADVANTAGES OF EXISTING SYSTEM</vt:lpstr>
      <vt:lpstr>PROPOSED SYSTEM</vt:lpstr>
      <vt:lpstr>ADVANTAGES OF PROPOSED SYSTEM</vt:lpstr>
      <vt:lpstr>HARDWARE &amp;SOFTWARE REQUIREMENTS</vt:lpstr>
      <vt:lpstr>ALGORITHMS</vt:lpstr>
      <vt:lpstr>PowerPoint Presentation</vt:lpstr>
      <vt:lpstr>PowerPoint Presentation</vt:lpstr>
      <vt:lpstr>ACHITECTURE</vt:lpstr>
      <vt:lpstr>MODULES</vt:lpstr>
      <vt:lpstr>MODULE DISCRIPTION</vt:lpstr>
      <vt:lpstr>PowerPoint Presentation</vt:lpstr>
      <vt:lpstr>Methodology</vt:lpstr>
      <vt:lpstr>PowerPoint Presentation</vt:lpstr>
      <vt:lpstr>PowerPoint Presentation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Dr.S.Rajesh(HOD)</dc:creator>
  <cp:lastModifiedBy>A Geethika</cp:lastModifiedBy>
  <cp:revision>66</cp:revision>
  <dcterms:created xsi:type="dcterms:W3CDTF">2006-08-15T13:00:00Z</dcterms:created>
  <dcterms:modified xsi:type="dcterms:W3CDTF">2025-04-25T03:46:49Z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db3cc2c8bd5942608203f6c36fb778f5</vt:lpwstr>
  </property>
</Properties>
</file>